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1" r:id="rId3"/>
    <p:sldId id="257" r:id="rId4"/>
    <p:sldId id="272" r:id="rId5"/>
    <p:sldId id="273" r:id="rId6"/>
    <p:sldId id="260" r:id="rId7"/>
    <p:sldId id="266" r:id="rId8"/>
    <p:sldId id="274" r:id="rId9"/>
    <p:sldId id="275" r:id="rId10"/>
    <p:sldId id="276" r:id="rId11"/>
    <p:sldId id="258" r:id="rId12"/>
    <p:sldId id="277" r:id="rId13"/>
    <p:sldId id="278" r:id="rId14"/>
    <p:sldId id="279" r:id="rId15"/>
    <p:sldId id="263" r:id="rId16"/>
    <p:sldId id="280" r:id="rId17"/>
    <p:sldId id="281" r:id="rId18"/>
    <p:sldId id="26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114" d="100"/>
          <a:sy n="114" d="100"/>
        </p:scale>
        <p:origin x="51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1CDB6-BBD3-418F-9077-F85E86AB2B1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03CEA42-AF81-4172-B005-F7F33AAC74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EB1D6F3-3B17-4309-BF0C-7931FFDDEA11}"/>
              </a:ext>
            </a:extLst>
          </p:cNvPr>
          <p:cNvSpPr>
            <a:spLocks noGrp="1"/>
          </p:cNvSpPr>
          <p:nvPr>
            <p:ph type="dt" sz="half" idx="10"/>
          </p:nvPr>
        </p:nvSpPr>
        <p:spPr/>
        <p:txBody>
          <a:bodyPr/>
          <a:lstStyle/>
          <a:p>
            <a:fld id="{94004E27-C640-4EA0-80DE-088A0411BE57}" type="datetimeFigureOut">
              <a:rPr lang="en-IN" smtClean="0"/>
              <a:t>23/08/21</a:t>
            </a:fld>
            <a:endParaRPr lang="en-IN"/>
          </a:p>
        </p:txBody>
      </p:sp>
      <p:sp>
        <p:nvSpPr>
          <p:cNvPr id="5" name="Footer Placeholder 4">
            <a:extLst>
              <a:ext uri="{FF2B5EF4-FFF2-40B4-BE49-F238E27FC236}">
                <a16:creationId xmlns:a16="http://schemas.microsoft.com/office/drawing/2014/main" id="{E38A9801-EB84-4778-8288-68B5EBBFFB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91E7BEE-8F29-4F4A-8623-17DBCF2473EA}"/>
              </a:ext>
            </a:extLst>
          </p:cNvPr>
          <p:cNvSpPr>
            <a:spLocks noGrp="1"/>
          </p:cNvSpPr>
          <p:nvPr>
            <p:ph type="sldNum" sz="quarter" idx="12"/>
          </p:nvPr>
        </p:nvSpPr>
        <p:spPr/>
        <p:txBody>
          <a:bodyPr/>
          <a:lstStyle/>
          <a:p>
            <a:fld id="{CE1318E3-6ED3-434C-943A-8F3895E5CA48}" type="slidenum">
              <a:rPr lang="en-IN" smtClean="0"/>
              <a:t>‹#›</a:t>
            </a:fld>
            <a:endParaRPr lang="en-IN"/>
          </a:p>
        </p:txBody>
      </p:sp>
    </p:spTree>
    <p:extLst>
      <p:ext uri="{BB962C8B-B14F-4D97-AF65-F5344CB8AC3E}">
        <p14:creationId xmlns:p14="http://schemas.microsoft.com/office/powerpoint/2010/main" val="2408798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FB832-4095-447E-862D-392A39B092E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C59E9EA-8779-4CD2-9A51-3425852342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5C8A42F-CE9B-4C7C-A422-5225E5A2B067}"/>
              </a:ext>
            </a:extLst>
          </p:cNvPr>
          <p:cNvSpPr>
            <a:spLocks noGrp="1"/>
          </p:cNvSpPr>
          <p:nvPr>
            <p:ph type="dt" sz="half" idx="10"/>
          </p:nvPr>
        </p:nvSpPr>
        <p:spPr/>
        <p:txBody>
          <a:bodyPr/>
          <a:lstStyle/>
          <a:p>
            <a:fld id="{94004E27-C640-4EA0-80DE-088A0411BE57}" type="datetimeFigureOut">
              <a:rPr lang="en-IN" smtClean="0"/>
              <a:t>23/08/21</a:t>
            </a:fld>
            <a:endParaRPr lang="en-IN"/>
          </a:p>
        </p:txBody>
      </p:sp>
      <p:sp>
        <p:nvSpPr>
          <p:cNvPr id="5" name="Footer Placeholder 4">
            <a:extLst>
              <a:ext uri="{FF2B5EF4-FFF2-40B4-BE49-F238E27FC236}">
                <a16:creationId xmlns:a16="http://schemas.microsoft.com/office/drawing/2014/main" id="{58900345-1151-47F0-BB19-C095EEE6DD9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58F9CB8-0DF2-4345-B03C-E0F7B497E74C}"/>
              </a:ext>
            </a:extLst>
          </p:cNvPr>
          <p:cNvSpPr>
            <a:spLocks noGrp="1"/>
          </p:cNvSpPr>
          <p:nvPr>
            <p:ph type="sldNum" sz="quarter" idx="12"/>
          </p:nvPr>
        </p:nvSpPr>
        <p:spPr/>
        <p:txBody>
          <a:bodyPr/>
          <a:lstStyle/>
          <a:p>
            <a:fld id="{CE1318E3-6ED3-434C-943A-8F3895E5CA48}" type="slidenum">
              <a:rPr lang="en-IN" smtClean="0"/>
              <a:t>‹#›</a:t>
            </a:fld>
            <a:endParaRPr lang="en-IN"/>
          </a:p>
        </p:txBody>
      </p:sp>
    </p:spTree>
    <p:extLst>
      <p:ext uri="{BB962C8B-B14F-4D97-AF65-F5344CB8AC3E}">
        <p14:creationId xmlns:p14="http://schemas.microsoft.com/office/powerpoint/2010/main" val="3824175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4C55C6-38BC-478E-92D5-6B647792F86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3369B1A-0E6D-40B2-A160-999733781B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8ACBE9C-7FF7-4EA6-AB9D-CBA32041E98C}"/>
              </a:ext>
            </a:extLst>
          </p:cNvPr>
          <p:cNvSpPr>
            <a:spLocks noGrp="1"/>
          </p:cNvSpPr>
          <p:nvPr>
            <p:ph type="dt" sz="half" idx="10"/>
          </p:nvPr>
        </p:nvSpPr>
        <p:spPr/>
        <p:txBody>
          <a:bodyPr/>
          <a:lstStyle/>
          <a:p>
            <a:fld id="{94004E27-C640-4EA0-80DE-088A0411BE57}" type="datetimeFigureOut">
              <a:rPr lang="en-IN" smtClean="0"/>
              <a:t>23/08/21</a:t>
            </a:fld>
            <a:endParaRPr lang="en-IN"/>
          </a:p>
        </p:txBody>
      </p:sp>
      <p:sp>
        <p:nvSpPr>
          <p:cNvPr id="5" name="Footer Placeholder 4">
            <a:extLst>
              <a:ext uri="{FF2B5EF4-FFF2-40B4-BE49-F238E27FC236}">
                <a16:creationId xmlns:a16="http://schemas.microsoft.com/office/drawing/2014/main" id="{E763D317-1B51-4ACC-82E4-E31832301F7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8D701E8-B690-4EF8-A79C-3A6A60110526}"/>
              </a:ext>
            </a:extLst>
          </p:cNvPr>
          <p:cNvSpPr>
            <a:spLocks noGrp="1"/>
          </p:cNvSpPr>
          <p:nvPr>
            <p:ph type="sldNum" sz="quarter" idx="12"/>
          </p:nvPr>
        </p:nvSpPr>
        <p:spPr/>
        <p:txBody>
          <a:bodyPr/>
          <a:lstStyle/>
          <a:p>
            <a:fld id="{CE1318E3-6ED3-434C-943A-8F3895E5CA48}" type="slidenum">
              <a:rPr lang="en-IN" smtClean="0"/>
              <a:t>‹#›</a:t>
            </a:fld>
            <a:endParaRPr lang="en-IN"/>
          </a:p>
        </p:txBody>
      </p:sp>
    </p:spTree>
    <p:extLst>
      <p:ext uri="{BB962C8B-B14F-4D97-AF65-F5344CB8AC3E}">
        <p14:creationId xmlns:p14="http://schemas.microsoft.com/office/powerpoint/2010/main" val="796479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7D603-E72E-4DB4-B024-FDFCAC5F2A3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DB0C752-14D1-42EE-A03B-C27C2A28F9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15DD0A4-F5CC-4A85-BADE-2696F7D1C135}"/>
              </a:ext>
            </a:extLst>
          </p:cNvPr>
          <p:cNvSpPr>
            <a:spLocks noGrp="1"/>
          </p:cNvSpPr>
          <p:nvPr>
            <p:ph type="dt" sz="half" idx="10"/>
          </p:nvPr>
        </p:nvSpPr>
        <p:spPr/>
        <p:txBody>
          <a:bodyPr/>
          <a:lstStyle/>
          <a:p>
            <a:fld id="{94004E27-C640-4EA0-80DE-088A0411BE57}" type="datetimeFigureOut">
              <a:rPr lang="en-IN" smtClean="0"/>
              <a:t>23/08/21</a:t>
            </a:fld>
            <a:endParaRPr lang="en-IN"/>
          </a:p>
        </p:txBody>
      </p:sp>
      <p:sp>
        <p:nvSpPr>
          <p:cNvPr id="5" name="Footer Placeholder 4">
            <a:extLst>
              <a:ext uri="{FF2B5EF4-FFF2-40B4-BE49-F238E27FC236}">
                <a16:creationId xmlns:a16="http://schemas.microsoft.com/office/drawing/2014/main" id="{8A040848-6887-452B-BB6A-BB4B09A7827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51D2B7B-92CE-4904-A709-1CA9B33AB1A7}"/>
              </a:ext>
            </a:extLst>
          </p:cNvPr>
          <p:cNvSpPr>
            <a:spLocks noGrp="1"/>
          </p:cNvSpPr>
          <p:nvPr>
            <p:ph type="sldNum" sz="quarter" idx="12"/>
          </p:nvPr>
        </p:nvSpPr>
        <p:spPr/>
        <p:txBody>
          <a:bodyPr/>
          <a:lstStyle/>
          <a:p>
            <a:fld id="{CE1318E3-6ED3-434C-943A-8F3895E5CA48}" type="slidenum">
              <a:rPr lang="en-IN" smtClean="0"/>
              <a:t>‹#›</a:t>
            </a:fld>
            <a:endParaRPr lang="en-IN"/>
          </a:p>
        </p:txBody>
      </p:sp>
    </p:spTree>
    <p:extLst>
      <p:ext uri="{BB962C8B-B14F-4D97-AF65-F5344CB8AC3E}">
        <p14:creationId xmlns:p14="http://schemas.microsoft.com/office/powerpoint/2010/main" val="1945448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D7A19-C543-41E8-8196-9A32203005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B0D4516-AD62-4BE1-834B-A43545167C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F3A6486-8FB7-45AF-92BD-69953CC64DEF}"/>
              </a:ext>
            </a:extLst>
          </p:cNvPr>
          <p:cNvSpPr>
            <a:spLocks noGrp="1"/>
          </p:cNvSpPr>
          <p:nvPr>
            <p:ph type="dt" sz="half" idx="10"/>
          </p:nvPr>
        </p:nvSpPr>
        <p:spPr/>
        <p:txBody>
          <a:bodyPr/>
          <a:lstStyle/>
          <a:p>
            <a:fld id="{94004E27-C640-4EA0-80DE-088A0411BE57}" type="datetimeFigureOut">
              <a:rPr lang="en-IN" smtClean="0"/>
              <a:t>23/08/21</a:t>
            </a:fld>
            <a:endParaRPr lang="en-IN"/>
          </a:p>
        </p:txBody>
      </p:sp>
      <p:sp>
        <p:nvSpPr>
          <p:cNvPr id="5" name="Footer Placeholder 4">
            <a:extLst>
              <a:ext uri="{FF2B5EF4-FFF2-40B4-BE49-F238E27FC236}">
                <a16:creationId xmlns:a16="http://schemas.microsoft.com/office/drawing/2014/main" id="{7A73660C-6826-4FD6-9D77-65F17E0C12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32339BF-86E4-413F-A22B-5C7B730A2111}"/>
              </a:ext>
            </a:extLst>
          </p:cNvPr>
          <p:cNvSpPr>
            <a:spLocks noGrp="1"/>
          </p:cNvSpPr>
          <p:nvPr>
            <p:ph type="sldNum" sz="quarter" idx="12"/>
          </p:nvPr>
        </p:nvSpPr>
        <p:spPr/>
        <p:txBody>
          <a:bodyPr/>
          <a:lstStyle/>
          <a:p>
            <a:fld id="{CE1318E3-6ED3-434C-943A-8F3895E5CA48}" type="slidenum">
              <a:rPr lang="en-IN" smtClean="0"/>
              <a:t>‹#›</a:t>
            </a:fld>
            <a:endParaRPr lang="en-IN"/>
          </a:p>
        </p:txBody>
      </p:sp>
    </p:spTree>
    <p:extLst>
      <p:ext uri="{BB962C8B-B14F-4D97-AF65-F5344CB8AC3E}">
        <p14:creationId xmlns:p14="http://schemas.microsoft.com/office/powerpoint/2010/main" val="517799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817A0-B833-4E91-B6E8-E2379F7574E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963D766-5574-4BDA-B7EF-0E8D1C29F8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BA49B77-A3D6-4DD5-9420-42236E01E21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589897B-3203-4F9D-BA9E-5A9BC9EC3592}"/>
              </a:ext>
            </a:extLst>
          </p:cNvPr>
          <p:cNvSpPr>
            <a:spLocks noGrp="1"/>
          </p:cNvSpPr>
          <p:nvPr>
            <p:ph type="dt" sz="half" idx="10"/>
          </p:nvPr>
        </p:nvSpPr>
        <p:spPr/>
        <p:txBody>
          <a:bodyPr/>
          <a:lstStyle/>
          <a:p>
            <a:fld id="{94004E27-C640-4EA0-80DE-088A0411BE57}" type="datetimeFigureOut">
              <a:rPr lang="en-IN" smtClean="0"/>
              <a:t>23/08/21</a:t>
            </a:fld>
            <a:endParaRPr lang="en-IN"/>
          </a:p>
        </p:txBody>
      </p:sp>
      <p:sp>
        <p:nvSpPr>
          <p:cNvPr id="6" name="Footer Placeholder 5">
            <a:extLst>
              <a:ext uri="{FF2B5EF4-FFF2-40B4-BE49-F238E27FC236}">
                <a16:creationId xmlns:a16="http://schemas.microsoft.com/office/drawing/2014/main" id="{17CA53B0-9C47-4717-A1DA-F618E28DF2A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37ABC51-8E60-4276-A2F5-622508FA69B5}"/>
              </a:ext>
            </a:extLst>
          </p:cNvPr>
          <p:cNvSpPr>
            <a:spLocks noGrp="1"/>
          </p:cNvSpPr>
          <p:nvPr>
            <p:ph type="sldNum" sz="quarter" idx="12"/>
          </p:nvPr>
        </p:nvSpPr>
        <p:spPr/>
        <p:txBody>
          <a:bodyPr/>
          <a:lstStyle/>
          <a:p>
            <a:fld id="{CE1318E3-6ED3-434C-943A-8F3895E5CA48}" type="slidenum">
              <a:rPr lang="en-IN" smtClean="0"/>
              <a:t>‹#›</a:t>
            </a:fld>
            <a:endParaRPr lang="en-IN"/>
          </a:p>
        </p:txBody>
      </p:sp>
    </p:spTree>
    <p:extLst>
      <p:ext uri="{BB962C8B-B14F-4D97-AF65-F5344CB8AC3E}">
        <p14:creationId xmlns:p14="http://schemas.microsoft.com/office/powerpoint/2010/main" val="34129412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459D2-DDA9-451F-A753-CB61B012DFF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9CB2FDC-27C6-4084-9158-39DD6D7AF6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C6AD59-80BF-402D-A6F7-800C49B4970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B768A3A-FC18-49EB-B61B-C3C26FC5B9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92CD81-906C-4CBA-B35C-7842F2B2D6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6DD7DB8-E39C-438A-8106-5DD7AFCF7190}"/>
              </a:ext>
            </a:extLst>
          </p:cNvPr>
          <p:cNvSpPr>
            <a:spLocks noGrp="1"/>
          </p:cNvSpPr>
          <p:nvPr>
            <p:ph type="dt" sz="half" idx="10"/>
          </p:nvPr>
        </p:nvSpPr>
        <p:spPr/>
        <p:txBody>
          <a:bodyPr/>
          <a:lstStyle/>
          <a:p>
            <a:fld id="{94004E27-C640-4EA0-80DE-088A0411BE57}" type="datetimeFigureOut">
              <a:rPr lang="en-IN" smtClean="0"/>
              <a:t>23/08/21</a:t>
            </a:fld>
            <a:endParaRPr lang="en-IN"/>
          </a:p>
        </p:txBody>
      </p:sp>
      <p:sp>
        <p:nvSpPr>
          <p:cNvPr id="8" name="Footer Placeholder 7">
            <a:extLst>
              <a:ext uri="{FF2B5EF4-FFF2-40B4-BE49-F238E27FC236}">
                <a16:creationId xmlns:a16="http://schemas.microsoft.com/office/drawing/2014/main" id="{B032DDD2-35D4-44DF-BBB2-8D7BF6BA91D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096992C-1088-4FF8-AD19-C081F5CC7DFF}"/>
              </a:ext>
            </a:extLst>
          </p:cNvPr>
          <p:cNvSpPr>
            <a:spLocks noGrp="1"/>
          </p:cNvSpPr>
          <p:nvPr>
            <p:ph type="sldNum" sz="quarter" idx="12"/>
          </p:nvPr>
        </p:nvSpPr>
        <p:spPr/>
        <p:txBody>
          <a:bodyPr/>
          <a:lstStyle/>
          <a:p>
            <a:fld id="{CE1318E3-6ED3-434C-943A-8F3895E5CA48}" type="slidenum">
              <a:rPr lang="en-IN" smtClean="0"/>
              <a:t>‹#›</a:t>
            </a:fld>
            <a:endParaRPr lang="en-IN"/>
          </a:p>
        </p:txBody>
      </p:sp>
    </p:spTree>
    <p:extLst>
      <p:ext uri="{BB962C8B-B14F-4D97-AF65-F5344CB8AC3E}">
        <p14:creationId xmlns:p14="http://schemas.microsoft.com/office/powerpoint/2010/main" val="3821621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A6CFA-AAAA-4486-8F66-2CE8BAACC07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FD0F73D-D3B1-4A16-9022-F63F0AE2B4BA}"/>
              </a:ext>
            </a:extLst>
          </p:cNvPr>
          <p:cNvSpPr>
            <a:spLocks noGrp="1"/>
          </p:cNvSpPr>
          <p:nvPr>
            <p:ph type="dt" sz="half" idx="10"/>
          </p:nvPr>
        </p:nvSpPr>
        <p:spPr/>
        <p:txBody>
          <a:bodyPr/>
          <a:lstStyle/>
          <a:p>
            <a:fld id="{94004E27-C640-4EA0-80DE-088A0411BE57}" type="datetimeFigureOut">
              <a:rPr lang="en-IN" smtClean="0"/>
              <a:t>23/08/21</a:t>
            </a:fld>
            <a:endParaRPr lang="en-IN"/>
          </a:p>
        </p:txBody>
      </p:sp>
      <p:sp>
        <p:nvSpPr>
          <p:cNvPr id="4" name="Footer Placeholder 3">
            <a:extLst>
              <a:ext uri="{FF2B5EF4-FFF2-40B4-BE49-F238E27FC236}">
                <a16:creationId xmlns:a16="http://schemas.microsoft.com/office/drawing/2014/main" id="{2CEEA322-F79A-4420-B502-740BC4425BA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B964258-6733-4320-8E97-D614B4204005}"/>
              </a:ext>
            </a:extLst>
          </p:cNvPr>
          <p:cNvSpPr>
            <a:spLocks noGrp="1"/>
          </p:cNvSpPr>
          <p:nvPr>
            <p:ph type="sldNum" sz="quarter" idx="12"/>
          </p:nvPr>
        </p:nvSpPr>
        <p:spPr/>
        <p:txBody>
          <a:bodyPr/>
          <a:lstStyle/>
          <a:p>
            <a:fld id="{CE1318E3-6ED3-434C-943A-8F3895E5CA48}" type="slidenum">
              <a:rPr lang="en-IN" smtClean="0"/>
              <a:t>‹#›</a:t>
            </a:fld>
            <a:endParaRPr lang="en-IN"/>
          </a:p>
        </p:txBody>
      </p:sp>
    </p:spTree>
    <p:extLst>
      <p:ext uri="{BB962C8B-B14F-4D97-AF65-F5344CB8AC3E}">
        <p14:creationId xmlns:p14="http://schemas.microsoft.com/office/powerpoint/2010/main" val="3286562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FD367B-DE62-4742-ACE9-CA57899FF698}"/>
              </a:ext>
            </a:extLst>
          </p:cNvPr>
          <p:cNvSpPr>
            <a:spLocks noGrp="1"/>
          </p:cNvSpPr>
          <p:nvPr>
            <p:ph type="dt" sz="half" idx="10"/>
          </p:nvPr>
        </p:nvSpPr>
        <p:spPr/>
        <p:txBody>
          <a:bodyPr/>
          <a:lstStyle/>
          <a:p>
            <a:fld id="{94004E27-C640-4EA0-80DE-088A0411BE57}" type="datetimeFigureOut">
              <a:rPr lang="en-IN" smtClean="0"/>
              <a:t>23/08/21</a:t>
            </a:fld>
            <a:endParaRPr lang="en-IN"/>
          </a:p>
        </p:txBody>
      </p:sp>
      <p:sp>
        <p:nvSpPr>
          <p:cNvPr id="3" name="Footer Placeholder 2">
            <a:extLst>
              <a:ext uri="{FF2B5EF4-FFF2-40B4-BE49-F238E27FC236}">
                <a16:creationId xmlns:a16="http://schemas.microsoft.com/office/drawing/2014/main" id="{6C6150DD-60FD-4AC9-8402-16930B4803A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1E5DDBB-5A40-4C5C-9F44-0331B81A809B}"/>
              </a:ext>
            </a:extLst>
          </p:cNvPr>
          <p:cNvSpPr>
            <a:spLocks noGrp="1"/>
          </p:cNvSpPr>
          <p:nvPr>
            <p:ph type="sldNum" sz="quarter" idx="12"/>
          </p:nvPr>
        </p:nvSpPr>
        <p:spPr/>
        <p:txBody>
          <a:bodyPr/>
          <a:lstStyle/>
          <a:p>
            <a:fld id="{CE1318E3-6ED3-434C-943A-8F3895E5CA48}" type="slidenum">
              <a:rPr lang="en-IN" smtClean="0"/>
              <a:t>‹#›</a:t>
            </a:fld>
            <a:endParaRPr lang="en-IN"/>
          </a:p>
        </p:txBody>
      </p:sp>
    </p:spTree>
    <p:extLst>
      <p:ext uri="{BB962C8B-B14F-4D97-AF65-F5344CB8AC3E}">
        <p14:creationId xmlns:p14="http://schemas.microsoft.com/office/powerpoint/2010/main" val="190442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EC3AF-13BA-43F8-975C-BB37952887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3DB30C5-4846-4664-83A7-BE36B1020E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52DA40A-6ED7-41B0-BF3A-543822494F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24193A-DC26-4E58-94AB-9AB6EA3AA3A5}"/>
              </a:ext>
            </a:extLst>
          </p:cNvPr>
          <p:cNvSpPr>
            <a:spLocks noGrp="1"/>
          </p:cNvSpPr>
          <p:nvPr>
            <p:ph type="dt" sz="half" idx="10"/>
          </p:nvPr>
        </p:nvSpPr>
        <p:spPr/>
        <p:txBody>
          <a:bodyPr/>
          <a:lstStyle/>
          <a:p>
            <a:fld id="{94004E27-C640-4EA0-80DE-088A0411BE57}" type="datetimeFigureOut">
              <a:rPr lang="en-IN" smtClean="0"/>
              <a:t>23/08/21</a:t>
            </a:fld>
            <a:endParaRPr lang="en-IN"/>
          </a:p>
        </p:txBody>
      </p:sp>
      <p:sp>
        <p:nvSpPr>
          <p:cNvPr id="6" name="Footer Placeholder 5">
            <a:extLst>
              <a:ext uri="{FF2B5EF4-FFF2-40B4-BE49-F238E27FC236}">
                <a16:creationId xmlns:a16="http://schemas.microsoft.com/office/drawing/2014/main" id="{5377D418-0B6E-41DD-AB17-2EDB2F3C09E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C47064B-5C11-4C33-955C-D0CC1F5E1205}"/>
              </a:ext>
            </a:extLst>
          </p:cNvPr>
          <p:cNvSpPr>
            <a:spLocks noGrp="1"/>
          </p:cNvSpPr>
          <p:nvPr>
            <p:ph type="sldNum" sz="quarter" idx="12"/>
          </p:nvPr>
        </p:nvSpPr>
        <p:spPr/>
        <p:txBody>
          <a:bodyPr/>
          <a:lstStyle/>
          <a:p>
            <a:fld id="{CE1318E3-6ED3-434C-943A-8F3895E5CA48}" type="slidenum">
              <a:rPr lang="en-IN" smtClean="0"/>
              <a:t>‹#›</a:t>
            </a:fld>
            <a:endParaRPr lang="en-IN"/>
          </a:p>
        </p:txBody>
      </p:sp>
    </p:spTree>
    <p:extLst>
      <p:ext uri="{BB962C8B-B14F-4D97-AF65-F5344CB8AC3E}">
        <p14:creationId xmlns:p14="http://schemas.microsoft.com/office/powerpoint/2010/main" val="4268090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FEC90-F504-406B-A4D9-26A1044587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59A27F9-7E06-4DBA-B996-32C6FD678C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BEB6761-68CE-46AF-85FF-5D9412ADB7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C05566-D42C-4643-B16E-D4B9D1C3CCEA}"/>
              </a:ext>
            </a:extLst>
          </p:cNvPr>
          <p:cNvSpPr>
            <a:spLocks noGrp="1"/>
          </p:cNvSpPr>
          <p:nvPr>
            <p:ph type="dt" sz="half" idx="10"/>
          </p:nvPr>
        </p:nvSpPr>
        <p:spPr/>
        <p:txBody>
          <a:bodyPr/>
          <a:lstStyle/>
          <a:p>
            <a:fld id="{94004E27-C640-4EA0-80DE-088A0411BE57}" type="datetimeFigureOut">
              <a:rPr lang="en-IN" smtClean="0"/>
              <a:t>23/08/21</a:t>
            </a:fld>
            <a:endParaRPr lang="en-IN"/>
          </a:p>
        </p:txBody>
      </p:sp>
      <p:sp>
        <p:nvSpPr>
          <p:cNvPr id="6" name="Footer Placeholder 5">
            <a:extLst>
              <a:ext uri="{FF2B5EF4-FFF2-40B4-BE49-F238E27FC236}">
                <a16:creationId xmlns:a16="http://schemas.microsoft.com/office/drawing/2014/main" id="{6F9E8156-6D39-4F13-BB62-496EB98D8D8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635DAB0-92B7-4ACE-B95B-C3E6260CE57A}"/>
              </a:ext>
            </a:extLst>
          </p:cNvPr>
          <p:cNvSpPr>
            <a:spLocks noGrp="1"/>
          </p:cNvSpPr>
          <p:nvPr>
            <p:ph type="sldNum" sz="quarter" idx="12"/>
          </p:nvPr>
        </p:nvSpPr>
        <p:spPr/>
        <p:txBody>
          <a:bodyPr/>
          <a:lstStyle/>
          <a:p>
            <a:fld id="{CE1318E3-6ED3-434C-943A-8F3895E5CA48}" type="slidenum">
              <a:rPr lang="en-IN" smtClean="0"/>
              <a:t>‹#›</a:t>
            </a:fld>
            <a:endParaRPr lang="en-IN"/>
          </a:p>
        </p:txBody>
      </p:sp>
    </p:spTree>
    <p:extLst>
      <p:ext uri="{BB962C8B-B14F-4D97-AF65-F5344CB8AC3E}">
        <p14:creationId xmlns:p14="http://schemas.microsoft.com/office/powerpoint/2010/main" val="6650096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F01FA9-AC8A-4AFB-B9E7-36623C2E2B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C64DC17-1DF9-42E1-B390-D7761486F5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B9A4403-8823-4581-AD0F-C83D3A7507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004E27-C640-4EA0-80DE-088A0411BE57}" type="datetimeFigureOut">
              <a:rPr lang="en-IN" smtClean="0"/>
              <a:t>23/08/21</a:t>
            </a:fld>
            <a:endParaRPr lang="en-IN"/>
          </a:p>
        </p:txBody>
      </p:sp>
      <p:sp>
        <p:nvSpPr>
          <p:cNvPr id="5" name="Footer Placeholder 4">
            <a:extLst>
              <a:ext uri="{FF2B5EF4-FFF2-40B4-BE49-F238E27FC236}">
                <a16:creationId xmlns:a16="http://schemas.microsoft.com/office/drawing/2014/main" id="{965C6291-4385-47F9-A7F7-DD5C1C0415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27074D2-9769-4F9C-8DB1-54821A6424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1318E3-6ED3-434C-943A-8F3895E5CA48}" type="slidenum">
              <a:rPr lang="en-IN" smtClean="0"/>
              <a:t>‹#›</a:t>
            </a:fld>
            <a:endParaRPr lang="en-IN"/>
          </a:p>
        </p:txBody>
      </p:sp>
    </p:spTree>
    <p:extLst>
      <p:ext uri="{BB962C8B-B14F-4D97-AF65-F5344CB8AC3E}">
        <p14:creationId xmlns:p14="http://schemas.microsoft.com/office/powerpoint/2010/main" val="7536954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Triangle 20">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DA4552-13E1-4E06-BB07-1EC5034FBBD9}"/>
              </a:ext>
            </a:extLst>
          </p:cNvPr>
          <p:cNvSpPr>
            <a:spLocks noGrp="1"/>
          </p:cNvSpPr>
          <p:nvPr>
            <p:ph type="ctrTitle"/>
          </p:nvPr>
        </p:nvSpPr>
        <p:spPr>
          <a:xfrm>
            <a:off x="1285241" y="1008993"/>
            <a:ext cx="9231410" cy="3542045"/>
          </a:xfrm>
        </p:spPr>
        <p:txBody>
          <a:bodyPr anchor="b">
            <a:normAutofit/>
          </a:bodyPr>
          <a:lstStyle/>
          <a:p>
            <a:pPr algn="l"/>
            <a:r>
              <a:rPr lang="en-US" sz="8100" dirty="0"/>
              <a:t>Image Coloring using Autoencoders</a:t>
            </a:r>
            <a:endParaRPr lang="en-IN" sz="8100" dirty="0"/>
          </a:p>
        </p:txBody>
      </p:sp>
      <p:sp>
        <p:nvSpPr>
          <p:cNvPr id="3" name="Subtitle 2">
            <a:extLst>
              <a:ext uri="{FF2B5EF4-FFF2-40B4-BE49-F238E27FC236}">
                <a16:creationId xmlns:a16="http://schemas.microsoft.com/office/drawing/2014/main" id="{01C7F374-3821-42A8-AAD7-A93B5311889A}"/>
              </a:ext>
            </a:extLst>
          </p:cNvPr>
          <p:cNvSpPr>
            <a:spLocks noGrp="1"/>
          </p:cNvSpPr>
          <p:nvPr>
            <p:ph type="subTitle" idx="1"/>
          </p:nvPr>
        </p:nvSpPr>
        <p:spPr>
          <a:xfrm>
            <a:off x="1285241" y="4582814"/>
            <a:ext cx="7132335" cy="1312657"/>
          </a:xfrm>
        </p:spPr>
        <p:txBody>
          <a:bodyPr anchor="t">
            <a:normAutofit/>
          </a:bodyPr>
          <a:lstStyle/>
          <a:p>
            <a:pPr algn="l"/>
            <a:r>
              <a:rPr lang="en-IN" dirty="0">
                <a:latin typeface="Times New Roman" panose="02020603050405020304" pitchFamily="18" charset="0"/>
                <a:cs typeface="Times New Roman" panose="02020603050405020304" pitchFamily="18" charset="0"/>
              </a:rPr>
              <a:t>Transfer Learning</a:t>
            </a:r>
          </a:p>
        </p:txBody>
      </p:sp>
    </p:spTree>
    <p:extLst>
      <p:ext uri="{BB962C8B-B14F-4D97-AF65-F5344CB8AC3E}">
        <p14:creationId xmlns:p14="http://schemas.microsoft.com/office/powerpoint/2010/main" val="1578219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3A954C-9ED7-3A45-95CF-5AE36928B02B}"/>
              </a:ext>
            </a:extLst>
          </p:cNvPr>
          <p:cNvPicPr>
            <a:picLocks noChangeAspect="1"/>
          </p:cNvPicPr>
          <p:nvPr/>
        </p:nvPicPr>
        <p:blipFill>
          <a:blip r:embed="rId2"/>
          <a:stretch>
            <a:fillRect/>
          </a:stretch>
        </p:blipFill>
        <p:spPr>
          <a:xfrm>
            <a:off x="867782" y="692924"/>
            <a:ext cx="10121900" cy="5003800"/>
          </a:xfrm>
          <a:prstGeom prst="rect">
            <a:avLst/>
          </a:prstGeom>
        </p:spPr>
      </p:pic>
    </p:spTree>
    <p:extLst>
      <p:ext uri="{BB962C8B-B14F-4D97-AF65-F5344CB8AC3E}">
        <p14:creationId xmlns:p14="http://schemas.microsoft.com/office/powerpoint/2010/main" val="2571168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Triangle 25">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248225-2D91-4FD5-B0A4-FBE2AB8D2163}"/>
              </a:ext>
            </a:extLst>
          </p:cNvPr>
          <p:cNvSpPr>
            <a:spLocks noGrp="1"/>
          </p:cNvSpPr>
          <p:nvPr>
            <p:ph type="title"/>
          </p:nvPr>
        </p:nvSpPr>
        <p:spPr>
          <a:xfrm>
            <a:off x="889180" y="410767"/>
            <a:ext cx="9984615" cy="1597228"/>
          </a:xfrm>
        </p:spPr>
        <p:txBody>
          <a:bodyPr>
            <a:normAutofit/>
          </a:bodyPr>
          <a:lstStyle/>
          <a:p>
            <a:r>
              <a:rPr lang="en-US" sz="6000" dirty="0"/>
              <a:t>The Data Set Overview </a:t>
            </a:r>
            <a:endParaRPr lang="en-IN" sz="6000" dirty="0"/>
          </a:p>
        </p:txBody>
      </p:sp>
      <p:sp>
        <p:nvSpPr>
          <p:cNvPr id="3" name="Content Placeholder 2">
            <a:extLst>
              <a:ext uri="{FF2B5EF4-FFF2-40B4-BE49-F238E27FC236}">
                <a16:creationId xmlns:a16="http://schemas.microsoft.com/office/drawing/2014/main" id="{A7C5CD07-3120-4470-ABB8-5C19CEC49129}"/>
              </a:ext>
            </a:extLst>
          </p:cNvPr>
          <p:cNvSpPr>
            <a:spLocks noGrp="1"/>
          </p:cNvSpPr>
          <p:nvPr>
            <p:ph idx="1"/>
          </p:nvPr>
        </p:nvSpPr>
        <p:spPr>
          <a:xfrm>
            <a:off x="7089142" y="2450619"/>
            <a:ext cx="4238257" cy="2728198"/>
          </a:xfrm>
        </p:spPr>
        <p:txBody>
          <a:bodyPr anchor="t">
            <a:normAutofit/>
          </a:bodyPr>
          <a:lstStyle/>
          <a:p>
            <a:pPr marL="0" indent="0">
              <a:buNone/>
            </a:pPr>
            <a:r>
              <a:rPr lang="en-US" sz="1600" dirty="0"/>
              <a:t>In this Model, Colored Input Images(Landscape Dataset) used. </a:t>
            </a:r>
          </a:p>
          <a:p>
            <a:pPr marL="0" indent="0">
              <a:buNone/>
            </a:pPr>
            <a:r>
              <a:rPr lang="en-US" sz="1600" dirty="0"/>
              <a:t>These Images are decomposed using Lab model and used as an input feature (“L”) and classification labels (“a” and “b”).</a:t>
            </a:r>
          </a:p>
          <a:p>
            <a:pPr marL="0" indent="0">
              <a:buNone/>
            </a:pPr>
            <a:r>
              <a:rPr lang="en-US" sz="1600" dirty="0"/>
              <a:t> For simplicity let’s split in two: “L” and “</a:t>
            </a:r>
            <a:r>
              <a:rPr lang="en-US" sz="1600" dirty="0" err="1"/>
              <a:t>a+b</a:t>
            </a:r>
            <a:r>
              <a:rPr lang="en-US" sz="1600" dirty="0"/>
              <a:t>” as shown in the block diagram.</a:t>
            </a:r>
          </a:p>
          <a:p>
            <a:pPr marL="0" indent="0">
              <a:buNone/>
            </a:pPr>
            <a:r>
              <a:rPr lang="en-US" sz="1600" dirty="0"/>
              <a:t>Having the trained model , we can use it to colorize  Black and White Test  Images.</a:t>
            </a:r>
            <a:endParaRPr lang="en-IN" sz="1600" dirty="0"/>
          </a:p>
          <a:p>
            <a:endParaRPr lang="en-IN" sz="1600" dirty="0"/>
          </a:p>
        </p:txBody>
      </p:sp>
      <p:pic>
        <p:nvPicPr>
          <p:cNvPr id="1026" name="Picture 2" descr="CIE Lab color space. | Download Scientific Diagram">
            <a:extLst>
              <a:ext uri="{FF2B5EF4-FFF2-40B4-BE49-F238E27FC236}">
                <a16:creationId xmlns:a16="http://schemas.microsoft.com/office/drawing/2014/main" id="{3FFC604A-A5D2-8142-8BF4-561F228921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883" y="2007995"/>
            <a:ext cx="5565086" cy="3980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0458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E6963-6B59-C949-8382-750317539017}"/>
              </a:ext>
            </a:extLst>
          </p:cNvPr>
          <p:cNvSpPr>
            <a:spLocks noGrp="1"/>
          </p:cNvSpPr>
          <p:nvPr>
            <p:ph type="title"/>
          </p:nvPr>
        </p:nvSpPr>
        <p:spPr/>
        <p:txBody>
          <a:bodyPr/>
          <a:lstStyle/>
          <a:p>
            <a:r>
              <a:rPr lang="en-US" dirty="0"/>
              <a:t>Transfer Learning</a:t>
            </a:r>
          </a:p>
        </p:txBody>
      </p:sp>
      <p:sp>
        <p:nvSpPr>
          <p:cNvPr id="3" name="Content Placeholder 2">
            <a:extLst>
              <a:ext uri="{FF2B5EF4-FFF2-40B4-BE49-F238E27FC236}">
                <a16:creationId xmlns:a16="http://schemas.microsoft.com/office/drawing/2014/main" id="{8F7642AD-B063-8946-B6F5-E4F265647FCD}"/>
              </a:ext>
            </a:extLst>
          </p:cNvPr>
          <p:cNvSpPr>
            <a:spLocks noGrp="1"/>
          </p:cNvSpPr>
          <p:nvPr>
            <p:ph idx="1"/>
          </p:nvPr>
        </p:nvSpPr>
        <p:spPr/>
        <p:txBody>
          <a:bodyPr>
            <a:normAutofit/>
          </a:bodyPr>
          <a:lstStyle/>
          <a:p>
            <a:pPr marL="0" indent="0">
              <a:buNone/>
            </a:pPr>
            <a:r>
              <a:rPr lang="en-IN" sz="1800" dirty="0"/>
              <a:t>Humans have an inherent ability to transfer knowledge across tasks. What we acquire as knowledge while learning about one task, we utilize in the same way to solve related tasks. The more related the tasks, the easier it is for us to transfer, or cross-utilize our knowledge. Some simple examples would be,</a:t>
            </a:r>
          </a:p>
          <a:p>
            <a:r>
              <a:rPr lang="en-IN" sz="1600" dirty="0"/>
              <a:t>Know how to ride a motorbike ⮫ Learn how to ride a car</a:t>
            </a:r>
          </a:p>
          <a:p>
            <a:r>
              <a:rPr lang="en-IN" sz="1600" dirty="0"/>
              <a:t>Know how to play classic piano ⮫ Learn how to play jazz piano</a:t>
            </a:r>
          </a:p>
          <a:p>
            <a:r>
              <a:rPr lang="en-IN" sz="1600" dirty="0"/>
              <a:t>Know math and statistics ⮫ Learn machine learning</a:t>
            </a:r>
          </a:p>
          <a:p>
            <a:pPr marL="0" indent="0">
              <a:buNone/>
            </a:pPr>
            <a:endParaRPr lang="en-IN" sz="1600" dirty="0"/>
          </a:p>
          <a:p>
            <a:pPr marL="0" indent="0">
              <a:buNone/>
            </a:pPr>
            <a:r>
              <a:rPr lang="en-IN" sz="1900" dirty="0"/>
              <a:t>Transfer learning is a machine learning method where a model developed for a task is reused as the starting point for a model on a second task.</a:t>
            </a:r>
          </a:p>
          <a:p>
            <a:pPr marL="0" indent="0">
              <a:buNone/>
            </a:pPr>
            <a:r>
              <a:rPr lang="en-IN" sz="1900" dirty="0"/>
              <a:t>It is a popular approach in deep learning where pre-trained models are used as the starting point on computer vision and natural language processing tasks given the vast compute and time resources required to develop neural network models on these problems and from the huge jumps in skill that they provide on related problems.</a:t>
            </a:r>
          </a:p>
          <a:p>
            <a:endParaRPr lang="en-US" dirty="0"/>
          </a:p>
        </p:txBody>
      </p:sp>
    </p:spTree>
    <p:extLst>
      <p:ext uri="{BB962C8B-B14F-4D97-AF65-F5344CB8AC3E}">
        <p14:creationId xmlns:p14="http://schemas.microsoft.com/office/powerpoint/2010/main" val="672896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8C1D5-E2CE-1241-84CE-B1633A30BEB9}"/>
              </a:ext>
            </a:extLst>
          </p:cNvPr>
          <p:cNvSpPr>
            <a:spLocks noGrp="1"/>
          </p:cNvSpPr>
          <p:nvPr>
            <p:ph type="title"/>
          </p:nvPr>
        </p:nvSpPr>
        <p:spPr/>
        <p:txBody>
          <a:bodyPr/>
          <a:lstStyle/>
          <a:p>
            <a:r>
              <a:rPr lang="en-US" dirty="0"/>
              <a:t>Transfer Learning (</a:t>
            </a:r>
            <a:r>
              <a:rPr lang="en-US" dirty="0" err="1"/>
              <a:t>Cont</a:t>
            </a:r>
            <a:r>
              <a:rPr lang="en-US" dirty="0"/>
              <a:t>’)</a:t>
            </a:r>
          </a:p>
        </p:txBody>
      </p:sp>
      <p:sp>
        <p:nvSpPr>
          <p:cNvPr id="3" name="Content Placeholder 2">
            <a:extLst>
              <a:ext uri="{FF2B5EF4-FFF2-40B4-BE49-F238E27FC236}">
                <a16:creationId xmlns:a16="http://schemas.microsoft.com/office/drawing/2014/main" id="{9983367A-7509-FC4C-80A2-8FD9C18C653F}"/>
              </a:ext>
            </a:extLst>
          </p:cNvPr>
          <p:cNvSpPr>
            <a:spLocks noGrp="1"/>
          </p:cNvSpPr>
          <p:nvPr>
            <p:ph idx="1"/>
          </p:nvPr>
        </p:nvSpPr>
        <p:spPr>
          <a:xfrm>
            <a:off x="838200" y="1825625"/>
            <a:ext cx="5257800" cy="4351338"/>
          </a:xfrm>
        </p:spPr>
        <p:txBody>
          <a:bodyPr>
            <a:normAutofit fontScale="55000" lnSpcReduction="20000"/>
          </a:bodyPr>
          <a:lstStyle/>
          <a:p>
            <a:pPr marL="0" indent="0">
              <a:buNone/>
            </a:pPr>
            <a:r>
              <a:rPr lang="en-IN" dirty="0"/>
              <a:t>Transfer learning, as we have seen so far, is having the ability to utilize existing knowledge from the source learner in the target task. During the process of transfer learning, the following three important questions must be answered:</a:t>
            </a:r>
          </a:p>
          <a:p>
            <a:r>
              <a:rPr lang="en-IN" b="1" dirty="0"/>
              <a:t>What to transfer:</a:t>
            </a:r>
            <a:r>
              <a:rPr lang="en-IN" dirty="0"/>
              <a:t> This is the first and the most important step in the whole process. We try to seek answers about which part of the knowledge can be transferred from the source to the target in order to improve the performance of the target task. When trying to answer this question, we try to identify which portion of knowledge is source-specific and what is common between the source and the target.</a:t>
            </a:r>
          </a:p>
          <a:p>
            <a:r>
              <a:rPr lang="en-IN" b="1" dirty="0"/>
              <a:t>When to transfer:</a:t>
            </a:r>
            <a:r>
              <a:rPr lang="en-IN" dirty="0"/>
              <a:t> There can be scenarios where transferring knowledge for the sake of it may make matters worse than improving anything (also known as negative transfer). We should aim at utilizing transfer learning to improve target task performance/results and not degrade them. We need to be careful about when to transfer and when not to.</a:t>
            </a:r>
          </a:p>
          <a:p>
            <a:r>
              <a:rPr lang="en-IN" b="1" dirty="0"/>
              <a:t>How to transfer:</a:t>
            </a:r>
            <a:r>
              <a:rPr lang="en-IN" dirty="0"/>
              <a:t> Once the </a:t>
            </a:r>
            <a:r>
              <a:rPr lang="en-IN" i="1" dirty="0"/>
              <a:t>what </a:t>
            </a:r>
            <a:r>
              <a:rPr lang="en-IN" dirty="0"/>
              <a:t>and </a:t>
            </a:r>
            <a:r>
              <a:rPr lang="en-IN" i="1" dirty="0"/>
              <a:t>when </a:t>
            </a:r>
            <a:r>
              <a:rPr lang="en-IN" dirty="0"/>
              <a:t>have been answered, we can proceed towards identifying ways of actually transferring the knowledge across domains/tasks. This involves changes to existing algorithms and different techniques, which we will cover in later sections of this article. Also, specific case studies are lined up in the end for a better understanding of how to transfer.</a:t>
            </a:r>
          </a:p>
          <a:p>
            <a:endParaRPr lang="en-US" dirty="0"/>
          </a:p>
        </p:txBody>
      </p:sp>
      <p:pic>
        <p:nvPicPr>
          <p:cNvPr id="4" name="Picture 3">
            <a:extLst>
              <a:ext uri="{FF2B5EF4-FFF2-40B4-BE49-F238E27FC236}">
                <a16:creationId xmlns:a16="http://schemas.microsoft.com/office/drawing/2014/main" id="{ADDC9563-C5D4-7642-9FA1-C9CC698DB556}"/>
              </a:ext>
            </a:extLst>
          </p:cNvPr>
          <p:cNvPicPr>
            <a:picLocks noChangeAspect="1"/>
          </p:cNvPicPr>
          <p:nvPr/>
        </p:nvPicPr>
        <p:blipFill>
          <a:blip r:embed="rId2"/>
          <a:stretch>
            <a:fillRect/>
          </a:stretch>
        </p:blipFill>
        <p:spPr>
          <a:xfrm>
            <a:off x="6219795" y="2015196"/>
            <a:ext cx="5972205" cy="3671926"/>
          </a:xfrm>
          <a:prstGeom prst="rect">
            <a:avLst/>
          </a:prstGeom>
        </p:spPr>
      </p:pic>
    </p:spTree>
    <p:extLst>
      <p:ext uri="{BB962C8B-B14F-4D97-AF65-F5344CB8AC3E}">
        <p14:creationId xmlns:p14="http://schemas.microsoft.com/office/powerpoint/2010/main" val="3608115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DDE9-195F-0F4C-B90B-7191F01B5E55}"/>
              </a:ext>
            </a:extLst>
          </p:cNvPr>
          <p:cNvSpPr>
            <a:spLocks noGrp="1"/>
          </p:cNvSpPr>
          <p:nvPr>
            <p:ph type="title"/>
          </p:nvPr>
        </p:nvSpPr>
        <p:spPr/>
        <p:txBody>
          <a:bodyPr/>
          <a:lstStyle/>
          <a:p>
            <a:r>
              <a:rPr lang="en-US" dirty="0"/>
              <a:t>Transfer Learning (</a:t>
            </a:r>
            <a:r>
              <a:rPr lang="en-US" dirty="0" err="1"/>
              <a:t>Cont</a:t>
            </a:r>
            <a:r>
              <a:rPr lang="en-US" dirty="0"/>
              <a:t>’)</a:t>
            </a:r>
          </a:p>
        </p:txBody>
      </p:sp>
      <p:pic>
        <p:nvPicPr>
          <p:cNvPr id="4" name="Picture 3">
            <a:extLst>
              <a:ext uri="{FF2B5EF4-FFF2-40B4-BE49-F238E27FC236}">
                <a16:creationId xmlns:a16="http://schemas.microsoft.com/office/drawing/2014/main" id="{10EF8265-B0C1-6A42-8C3E-B57D3E27E130}"/>
              </a:ext>
            </a:extLst>
          </p:cNvPr>
          <p:cNvPicPr>
            <a:picLocks noChangeAspect="1"/>
          </p:cNvPicPr>
          <p:nvPr/>
        </p:nvPicPr>
        <p:blipFill>
          <a:blip r:embed="rId2"/>
          <a:stretch>
            <a:fillRect/>
          </a:stretch>
        </p:blipFill>
        <p:spPr>
          <a:xfrm>
            <a:off x="5485626" y="2260392"/>
            <a:ext cx="6234306" cy="3578791"/>
          </a:xfrm>
          <a:prstGeom prst="rect">
            <a:avLst/>
          </a:prstGeom>
        </p:spPr>
      </p:pic>
      <p:pic>
        <p:nvPicPr>
          <p:cNvPr id="5" name="Picture 4">
            <a:extLst>
              <a:ext uri="{FF2B5EF4-FFF2-40B4-BE49-F238E27FC236}">
                <a16:creationId xmlns:a16="http://schemas.microsoft.com/office/drawing/2014/main" id="{B4930188-A1C1-354B-A7ED-0FDA6D621FBF}"/>
              </a:ext>
            </a:extLst>
          </p:cNvPr>
          <p:cNvPicPr>
            <a:picLocks noChangeAspect="1"/>
          </p:cNvPicPr>
          <p:nvPr/>
        </p:nvPicPr>
        <p:blipFill>
          <a:blip r:embed="rId3"/>
          <a:stretch>
            <a:fillRect/>
          </a:stretch>
        </p:blipFill>
        <p:spPr>
          <a:xfrm>
            <a:off x="0" y="2260392"/>
            <a:ext cx="5809785" cy="2269325"/>
          </a:xfrm>
          <a:prstGeom prst="rect">
            <a:avLst/>
          </a:prstGeom>
        </p:spPr>
      </p:pic>
    </p:spTree>
    <p:extLst>
      <p:ext uri="{BB962C8B-B14F-4D97-AF65-F5344CB8AC3E}">
        <p14:creationId xmlns:p14="http://schemas.microsoft.com/office/powerpoint/2010/main" val="3630099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1673F-0E6A-8943-B11A-92C89B51785A}"/>
              </a:ext>
            </a:extLst>
          </p:cNvPr>
          <p:cNvSpPr>
            <a:spLocks noGrp="1"/>
          </p:cNvSpPr>
          <p:nvPr>
            <p:ph type="title"/>
          </p:nvPr>
        </p:nvSpPr>
        <p:spPr/>
        <p:txBody>
          <a:bodyPr/>
          <a:lstStyle/>
          <a:p>
            <a:r>
              <a:rPr lang="en-US" dirty="0"/>
              <a:t>Backbone</a:t>
            </a:r>
          </a:p>
        </p:txBody>
      </p:sp>
      <p:sp>
        <p:nvSpPr>
          <p:cNvPr id="3" name="Content Placeholder 2">
            <a:extLst>
              <a:ext uri="{FF2B5EF4-FFF2-40B4-BE49-F238E27FC236}">
                <a16:creationId xmlns:a16="http://schemas.microsoft.com/office/drawing/2014/main" id="{0D16F86D-4FC0-5B4D-9911-FDF38572812D}"/>
              </a:ext>
            </a:extLst>
          </p:cNvPr>
          <p:cNvSpPr>
            <a:spLocks noGrp="1"/>
          </p:cNvSpPr>
          <p:nvPr>
            <p:ph idx="1"/>
          </p:nvPr>
        </p:nvSpPr>
        <p:spPr>
          <a:xfrm>
            <a:off x="838200" y="1390727"/>
            <a:ext cx="5964044" cy="4351338"/>
          </a:xfrm>
        </p:spPr>
        <p:txBody>
          <a:bodyPr>
            <a:normAutofit/>
          </a:bodyPr>
          <a:lstStyle/>
          <a:p>
            <a:r>
              <a:rPr lang="en-IN" sz="1800" dirty="0"/>
              <a:t>Backbone is a term used in models/papers to refer to the feature extractor network.</a:t>
            </a:r>
          </a:p>
          <a:p>
            <a:r>
              <a:rPr lang="en-IN" sz="1800" dirty="0"/>
              <a:t>This is a standard convolutional neural network (typically, VGG16 or VGG19) that serves as a feature extractor. The early layers detect low level features (edges and corners), and later layers successively detect higher level features (car, person, sky).</a:t>
            </a:r>
          </a:p>
          <a:p>
            <a:r>
              <a:rPr lang="en-IN" sz="1800" dirty="0"/>
              <a:t>Backbone gives you a feature map representation of input</a:t>
            </a:r>
          </a:p>
          <a:p>
            <a:r>
              <a:rPr lang="en-US" sz="1800" dirty="0"/>
              <a:t>Multiple pre trained model used as a backbone for a variety of tasks </a:t>
            </a:r>
          </a:p>
          <a:p>
            <a:r>
              <a:rPr lang="en-IN" sz="1800" b="1" dirty="0"/>
              <a:t>VGG16</a:t>
            </a:r>
            <a:r>
              <a:rPr lang="en-IN" sz="1800" dirty="0"/>
              <a:t>, is a classic neural network used as a </a:t>
            </a:r>
            <a:r>
              <a:rPr lang="en-IN" sz="1800" b="1" dirty="0"/>
              <a:t>backbone</a:t>
            </a:r>
            <a:r>
              <a:rPr lang="en-IN" sz="1800" dirty="0"/>
              <a:t> for many computer vision tasks</a:t>
            </a:r>
          </a:p>
        </p:txBody>
      </p:sp>
      <p:pic>
        <p:nvPicPr>
          <p:cNvPr id="4" name="Picture 3">
            <a:extLst>
              <a:ext uri="{FF2B5EF4-FFF2-40B4-BE49-F238E27FC236}">
                <a16:creationId xmlns:a16="http://schemas.microsoft.com/office/drawing/2014/main" id="{BC256FAA-A26D-6040-93C7-F7437FBB4A24}"/>
              </a:ext>
            </a:extLst>
          </p:cNvPr>
          <p:cNvPicPr>
            <a:picLocks noChangeAspect="1"/>
          </p:cNvPicPr>
          <p:nvPr/>
        </p:nvPicPr>
        <p:blipFill>
          <a:blip r:embed="rId2"/>
          <a:stretch>
            <a:fillRect/>
          </a:stretch>
        </p:blipFill>
        <p:spPr>
          <a:xfrm>
            <a:off x="7607047" y="481361"/>
            <a:ext cx="4003212" cy="2947639"/>
          </a:xfrm>
          <a:prstGeom prst="rect">
            <a:avLst/>
          </a:prstGeom>
        </p:spPr>
      </p:pic>
      <p:pic>
        <p:nvPicPr>
          <p:cNvPr id="5" name="Picture 4">
            <a:extLst>
              <a:ext uri="{FF2B5EF4-FFF2-40B4-BE49-F238E27FC236}">
                <a16:creationId xmlns:a16="http://schemas.microsoft.com/office/drawing/2014/main" id="{0780CFA5-506C-CE44-BBB7-00F20FEBC305}"/>
              </a:ext>
            </a:extLst>
          </p:cNvPr>
          <p:cNvPicPr>
            <a:picLocks noChangeAspect="1"/>
          </p:cNvPicPr>
          <p:nvPr/>
        </p:nvPicPr>
        <p:blipFill>
          <a:blip r:embed="rId3"/>
          <a:stretch>
            <a:fillRect/>
          </a:stretch>
        </p:blipFill>
        <p:spPr>
          <a:xfrm>
            <a:off x="7607047" y="3868815"/>
            <a:ext cx="3765550" cy="1873250"/>
          </a:xfrm>
          <a:prstGeom prst="rect">
            <a:avLst/>
          </a:prstGeom>
        </p:spPr>
      </p:pic>
    </p:spTree>
    <p:extLst>
      <p:ext uri="{BB962C8B-B14F-4D97-AF65-F5344CB8AC3E}">
        <p14:creationId xmlns:p14="http://schemas.microsoft.com/office/powerpoint/2010/main" val="2698026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4E4B9-00BC-0D44-817D-E9A50F03870E}"/>
              </a:ext>
            </a:extLst>
          </p:cNvPr>
          <p:cNvSpPr>
            <a:spLocks noGrp="1"/>
          </p:cNvSpPr>
          <p:nvPr>
            <p:ph type="title"/>
          </p:nvPr>
        </p:nvSpPr>
        <p:spPr/>
        <p:txBody>
          <a:bodyPr/>
          <a:lstStyle/>
          <a:p>
            <a:r>
              <a:rPr lang="en-US" dirty="0"/>
              <a:t>Autoencoders with Backbone</a:t>
            </a:r>
          </a:p>
        </p:txBody>
      </p:sp>
      <p:pic>
        <p:nvPicPr>
          <p:cNvPr id="4" name="Picture 2" descr="Remote Sensing | Free Full-Text | Object Detection and Image Segmentation  with Deep Learning on Earth Observation Data: A Review-Part I: Evolution  and Recent Trends | HTML">
            <a:extLst>
              <a:ext uri="{FF2B5EF4-FFF2-40B4-BE49-F238E27FC236}">
                <a16:creationId xmlns:a16="http://schemas.microsoft.com/office/drawing/2014/main" id="{C7EF9774-30B6-804B-95D9-1AB4740C73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4507" y="1569175"/>
            <a:ext cx="3874799" cy="5288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024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0068A-5B8B-DC4E-8E63-AF0EEB1439C5}"/>
              </a:ext>
            </a:extLst>
          </p:cNvPr>
          <p:cNvSpPr>
            <a:spLocks noGrp="1"/>
          </p:cNvSpPr>
          <p:nvPr>
            <p:ph type="title"/>
          </p:nvPr>
        </p:nvSpPr>
        <p:spPr/>
        <p:txBody>
          <a:bodyPr/>
          <a:lstStyle/>
          <a:p>
            <a:r>
              <a:rPr lang="en-US" dirty="0"/>
              <a:t>Autoencoders with VGG16</a:t>
            </a:r>
          </a:p>
        </p:txBody>
      </p:sp>
      <p:pic>
        <p:nvPicPr>
          <p:cNvPr id="4" name="Picture 3">
            <a:extLst>
              <a:ext uri="{FF2B5EF4-FFF2-40B4-BE49-F238E27FC236}">
                <a16:creationId xmlns:a16="http://schemas.microsoft.com/office/drawing/2014/main" id="{6438FF93-C0E7-A64E-A3D5-5F4D7AAF2E1A}"/>
              </a:ext>
            </a:extLst>
          </p:cNvPr>
          <p:cNvPicPr>
            <a:picLocks noChangeAspect="1"/>
          </p:cNvPicPr>
          <p:nvPr/>
        </p:nvPicPr>
        <p:blipFill>
          <a:blip r:embed="rId2"/>
          <a:stretch>
            <a:fillRect/>
          </a:stretch>
        </p:blipFill>
        <p:spPr>
          <a:xfrm>
            <a:off x="1954561" y="1690688"/>
            <a:ext cx="7569200" cy="4965700"/>
          </a:xfrm>
          <a:prstGeom prst="rect">
            <a:avLst/>
          </a:prstGeom>
        </p:spPr>
      </p:pic>
    </p:spTree>
    <p:extLst>
      <p:ext uri="{BB962C8B-B14F-4D97-AF65-F5344CB8AC3E}">
        <p14:creationId xmlns:p14="http://schemas.microsoft.com/office/powerpoint/2010/main" val="731510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Triangle 25">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893B76-A751-4C36-9FE2-1D42F5BF0745}"/>
              </a:ext>
            </a:extLst>
          </p:cNvPr>
          <p:cNvSpPr>
            <a:spLocks noGrp="1"/>
          </p:cNvSpPr>
          <p:nvPr>
            <p:ph type="title"/>
          </p:nvPr>
        </p:nvSpPr>
        <p:spPr>
          <a:xfrm>
            <a:off x="1123356" y="773723"/>
            <a:ext cx="9984615" cy="2012142"/>
          </a:xfrm>
        </p:spPr>
        <p:txBody>
          <a:bodyPr>
            <a:normAutofit/>
          </a:bodyPr>
          <a:lstStyle/>
          <a:p>
            <a:r>
              <a:rPr lang="en-US" sz="6000" dirty="0"/>
              <a:t>VGG-16 Model Backbone</a:t>
            </a:r>
            <a:endParaRPr lang="en-IN" sz="6000" dirty="0"/>
          </a:p>
        </p:txBody>
      </p:sp>
      <p:pic>
        <p:nvPicPr>
          <p:cNvPr id="4" name="Content Placeholder 5">
            <a:extLst>
              <a:ext uri="{FF2B5EF4-FFF2-40B4-BE49-F238E27FC236}">
                <a16:creationId xmlns:a16="http://schemas.microsoft.com/office/drawing/2014/main" id="{5DB4BFCE-22B7-4273-8C34-3B060ACBC05F}"/>
              </a:ext>
            </a:extLst>
          </p:cNvPr>
          <p:cNvPicPr>
            <a:picLocks noChangeAspect="1"/>
          </p:cNvPicPr>
          <p:nvPr/>
        </p:nvPicPr>
        <p:blipFill rotWithShape="1">
          <a:blip r:embed="rId2"/>
          <a:srcRect r="34495" b="1"/>
          <a:stretch/>
        </p:blipFill>
        <p:spPr>
          <a:xfrm>
            <a:off x="1483165" y="3018327"/>
            <a:ext cx="2814368" cy="2728198"/>
          </a:xfrm>
          <a:prstGeom prst="rect">
            <a:avLst/>
          </a:prstGeom>
        </p:spPr>
      </p:pic>
      <p:sp>
        <p:nvSpPr>
          <p:cNvPr id="3" name="Content Placeholder 2">
            <a:extLst>
              <a:ext uri="{FF2B5EF4-FFF2-40B4-BE49-F238E27FC236}">
                <a16:creationId xmlns:a16="http://schemas.microsoft.com/office/drawing/2014/main" id="{75174A32-EFF4-4A5A-A7A9-C726F784A477}"/>
              </a:ext>
            </a:extLst>
          </p:cNvPr>
          <p:cNvSpPr>
            <a:spLocks noGrp="1"/>
          </p:cNvSpPr>
          <p:nvPr>
            <p:ph idx="1"/>
          </p:nvPr>
        </p:nvSpPr>
        <p:spPr>
          <a:xfrm>
            <a:off x="5255260" y="2405575"/>
            <a:ext cx="5453575" cy="3320901"/>
          </a:xfrm>
        </p:spPr>
        <p:txBody>
          <a:bodyPr anchor="t">
            <a:normAutofit/>
          </a:bodyPr>
          <a:lstStyle/>
          <a:p>
            <a:pPr marL="0" indent="0">
              <a:buNone/>
            </a:pPr>
            <a:r>
              <a:rPr lang="en-IN" sz="1300" dirty="0"/>
              <a:t>VGG16 is a convolution neural net (CNN) architecture </a:t>
            </a:r>
            <a:r>
              <a:rPr lang="en-US" sz="1300" dirty="0"/>
              <a:t>Visual Geometry Group from Oxford, who developed it. </a:t>
            </a:r>
          </a:p>
          <a:p>
            <a:pPr marL="0" indent="0">
              <a:buNone/>
            </a:pPr>
            <a:r>
              <a:rPr lang="en-US" sz="1300" dirty="0"/>
              <a:t>It follows this arrangement of convolution and max pool layers consistently throughout the whole architecture. In the end it has 2 FC(fully connected layers) followed by a </a:t>
            </a:r>
            <a:r>
              <a:rPr lang="en-US" sz="1300" dirty="0" err="1"/>
              <a:t>softmax</a:t>
            </a:r>
            <a:r>
              <a:rPr lang="en-US" sz="1300" dirty="0"/>
              <a:t> for output. </a:t>
            </a:r>
          </a:p>
          <a:p>
            <a:pPr marL="0" indent="0">
              <a:buNone/>
            </a:pPr>
            <a:r>
              <a:rPr lang="en-US" sz="1300" dirty="0"/>
              <a:t>The network has 41 layers. There are 16 layers with learnable weights: 13 convolutional layers, and 3 fully connected layers.</a:t>
            </a:r>
          </a:p>
          <a:p>
            <a:pPr marL="0" indent="0">
              <a:buNone/>
            </a:pPr>
            <a:r>
              <a:rPr lang="en-US" sz="1300" dirty="0"/>
              <a:t>The 16 in VGG16 refers to it has 16 layers that have weights. This network is a pretty  large network, and it has about 138 million (</a:t>
            </a:r>
            <a:r>
              <a:rPr lang="en-US" sz="1300" dirty="0" err="1"/>
              <a:t>approx</a:t>
            </a:r>
            <a:r>
              <a:rPr lang="en-US" sz="1300" dirty="0"/>
              <a:t>) parameters.</a:t>
            </a:r>
          </a:p>
          <a:p>
            <a:endParaRPr lang="en-IN" sz="1300" dirty="0"/>
          </a:p>
        </p:txBody>
      </p:sp>
    </p:spTree>
    <p:extLst>
      <p:ext uri="{BB962C8B-B14F-4D97-AF65-F5344CB8AC3E}">
        <p14:creationId xmlns:p14="http://schemas.microsoft.com/office/powerpoint/2010/main" val="4067868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9AA05B-84E0-42FF-B6E1-10DB1BD216EE}"/>
              </a:ext>
            </a:extLst>
          </p:cNvPr>
          <p:cNvSpPr>
            <a:spLocks noGrp="1"/>
          </p:cNvSpPr>
          <p:nvPr>
            <p:ph type="title"/>
          </p:nvPr>
        </p:nvSpPr>
        <p:spPr>
          <a:xfrm>
            <a:off x="1285240" y="1050595"/>
            <a:ext cx="8074815" cy="1618489"/>
          </a:xfrm>
        </p:spPr>
        <p:txBody>
          <a:bodyPr anchor="ctr">
            <a:normAutofit/>
          </a:bodyPr>
          <a:lstStyle/>
          <a:p>
            <a:r>
              <a:rPr lang="en-US" sz="7200"/>
              <a:t>Agenda</a:t>
            </a:r>
            <a:endParaRPr lang="en-IN" sz="7200"/>
          </a:p>
        </p:txBody>
      </p:sp>
      <p:sp>
        <p:nvSpPr>
          <p:cNvPr id="3" name="Content Placeholder 2">
            <a:extLst>
              <a:ext uri="{FF2B5EF4-FFF2-40B4-BE49-F238E27FC236}">
                <a16:creationId xmlns:a16="http://schemas.microsoft.com/office/drawing/2014/main" id="{5EE5E8F3-0188-4DCA-8BB5-9FFF6BC82592}"/>
              </a:ext>
            </a:extLst>
          </p:cNvPr>
          <p:cNvSpPr>
            <a:spLocks noGrp="1"/>
          </p:cNvSpPr>
          <p:nvPr>
            <p:ph idx="1"/>
          </p:nvPr>
        </p:nvSpPr>
        <p:spPr>
          <a:xfrm>
            <a:off x="1285240" y="2969469"/>
            <a:ext cx="8074815" cy="2800395"/>
          </a:xfrm>
        </p:spPr>
        <p:txBody>
          <a:bodyPr anchor="t">
            <a:normAutofit/>
          </a:bodyPr>
          <a:lstStyle/>
          <a:p>
            <a:r>
              <a:rPr lang="en-US" sz="2400" dirty="0"/>
              <a:t>Image Colorization</a:t>
            </a:r>
          </a:p>
          <a:p>
            <a:r>
              <a:rPr lang="en-US" sz="2400" dirty="0"/>
              <a:t>Autoencoders</a:t>
            </a:r>
          </a:p>
          <a:p>
            <a:r>
              <a:rPr lang="en-US" sz="2400" dirty="0"/>
              <a:t>Dataset Overview</a:t>
            </a:r>
          </a:p>
          <a:p>
            <a:r>
              <a:rPr lang="en-US" sz="2400" dirty="0"/>
              <a:t>Transfer Learning</a:t>
            </a:r>
          </a:p>
          <a:p>
            <a:r>
              <a:rPr lang="en-US" sz="2400" dirty="0"/>
              <a:t>VGG-16</a:t>
            </a:r>
          </a:p>
          <a:p>
            <a:endParaRPr lang="en-IN" sz="2400" dirty="0"/>
          </a:p>
        </p:txBody>
      </p:sp>
    </p:spTree>
    <p:extLst>
      <p:ext uri="{BB962C8B-B14F-4D97-AF65-F5344CB8AC3E}">
        <p14:creationId xmlns:p14="http://schemas.microsoft.com/office/powerpoint/2010/main" val="191484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Triangle 23">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1FD7D3-1C25-4C9F-A95B-BB666C44474F}"/>
              </a:ext>
            </a:extLst>
          </p:cNvPr>
          <p:cNvSpPr>
            <a:spLocks noGrp="1"/>
          </p:cNvSpPr>
          <p:nvPr>
            <p:ph type="title"/>
          </p:nvPr>
        </p:nvSpPr>
        <p:spPr>
          <a:xfrm>
            <a:off x="1123356" y="1188637"/>
            <a:ext cx="9984615" cy="1597228"/>
          </a:xfrm>
        </p:spPr>
        <p:txBody>
          <a:bodyPr>
            <a:normAutofit/>
          </a:bodyPr>
          <a:lstStyle/>
          <a:p>
            <a:r>
              <a:rPr lang="en-US" sz="6000"/>
              <a:t>Image Colorization</a:t>
            </a:r>
            <a:endParaRPr lang="en-IN" sz="6000"/>
          </a:p>
        </p:txBody>
      </p:sp>
      <p:pic>
        <p:nvPicPr>
          <p:cNvPr id="4" name="Picture 3">
            <a:extLst>
              <a:ext uri="{FF2B5EF4-FFF2-40B4-BE49-F238E27FC236}">
                <a16:creationId xmlns:a16="http://schemas.microsoft.com/office/drawing/2014/main" id="{6F218CEF-1653-4060-AAB5-6612AA17AA21}"/>
              </a:ext>
            </a:extLst>
          </p:cNvPr>
          <p:cNvPicPr>
            <a:picLocks noChangeAspect="1"/>
          </p:cNvPicPr>
          <p:nvPr/>
        </p:nvPicPr>
        <p:blipFill>
          <a:blip r:embed="rId2"/>
          <a:stretch>
            <a:fillRect/>
          </a:stretch>
        </p:blipFill>
        <p:spPr>
          <a:xfrm>
            <a:off x="9076662" y="638635"/>
            <a:ext cx="2470165" cy="1771061"/>
          </a:xfrm>
          <a:prstGeom prst="rect">
            <a:avLst/>
          </a:prstGeom>
        </p:spPr>
      </p:pic>
      <p:sp>
        <p:nvSpPr>
          <p:cNvPr id="3" name="Content Placeholder 2">
            <a:extLst>
              <a:ext uri="{FF2B5EF4-FFF2-40B4-BE49-F238E27FC236}">
                <a16:creationId xmlns:a16="http://schemas.microsoft.com/office/drawing/2014/main" id="{842C7F2A-BF6E-46EB-9A4D-07560FB9329D}"/>
              </a:ext>
            </a:extLst>
          </p:cNvPr>
          <p:cNvSpPr>
            <a:spLocks noGrp="1"/>
          </p:cNvSpPr>
          <p:nvPr>
            <p:ph idx="1"/>
          </p:nvPr>
        </p:nvSpPr>
        <p:spPr>
          <a:xfrm>
            <a:off x="5255260" y="2509024"/>
            <a:ext cx="4238257" cy="3217452"/>
          </a:xfrm>
        </p:spPr>
        <p:txBody>
          <a:bodyPr anchor="t">
            <a:normAutofit/>
          </a:bodyPr>
          <a:lstStyle/>
          <a:p>
            <a:r>
              <a:rPr lang="en-US" sz="1400" b="1" dirty="0"/>
              <a:t>Image colorization </a:t>
            </a:r>
            <a:r>
              <a:rPr lang="en-US" sz="1400" dirty="0"/>
              <a:t>is the process of taking an input grayscale (black and white) image and then producing an output colorized image that represents the semantic colors and tones of the input.</a:t>
            </a:r>
          </a:p>
          <a:p>
            <a:r>
              <a:rPr lang="en-IN" sz="1400" dirty="0"/>
              <a:t>Image colorization assigns a </a:t>
            </a:r>
            <a:r>
              <a:rPr lang="en-IN" sz="1400" dirty="0" err="1"/>
              <a:t>color</a:t>
            </a:r>
            <a:r>
              <a:rPr lang="en-IN" sz="1400" dirty="0"/>
              <a:t> to each pixel of a target grayscale image</a:t>
            </a:r>
          </a:p>
          <a:p>
            <a:r>
              <a:rPr lang="en-IN" sz="1400" dirty="0"/>
              <a:t>Traditional colorization techniques requires significant user interaction.</a:t>
            </a:r>
          </a:p>
          <a:p>
            <a:r>
              <a:rPr lang="en-IN" sz="1400" dirty="0"/>
              <a:t>In this process, a fully automated data-driven approach “autoencoders” is used for colorization</a:t>
            </a:r>
          </a:p>
          <a:p>
            <a:r>
              <a:rPr lang="en-IN" sz="1400" dirty="0"/>
              <a:t>This method requires neither pre-processing nor post-processing.</a:t>
            </a:r>
          </a:p>
        </p:txBody>
      </p:sp>
      <p:pic>
        <p:nvPicPr>
          <p:cNvPr id="5" name="Picture 4">
            <a:extLst>
              <a:ext uri="{FF2B5EF4-FFF2-40B4-BE49-F238E27FC236}">
                <a16:creationId xmlns:a16="http://schemas.microsoft.com/office/drawing/2014/main" id="{6B5A4068-890E-A942-A8B7-7FC09EA5B8ED}"/>
              </a:ext>
            </a:extLst>
          </p:cNvPr>
          <p:cNvPicPr>
            <a:picLocks noChangeAspect="1"/>
          </p:cNvPicPr>
          <p:nvPr/>
        </p:nvPicPr>
        <p:blipFill>
          <a:blip r:embed="rId3"/>
          <a:stretch>
            <a:fillRect/>
          </a:stretch>
        </p:blipFill>
        <p:spPr>
          <a:xfrm>
            <a:off x="320041" y="2595438"/>
            <a:ext cx="4951016" cy="2442096"/>
          </a:xfrm>
          <a:prstGeom prst="rect">
            <a:avLst/>
          </a:prstGeom>
        </p:spPr>
      </p:pic>
    </p:spTree>
    <p:extLst>
      <p:ext uri="{BB962C8B-B14F-4D97-AF65-F5344CB8AC3E}">
        <p14:creationId xmlns:p14="http://schemas.microsoft.com/office/powerpoint/2010/main" val="3160560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6C33D-CB33-7844-B98E-E6BFEF1289FB}"/>
              </a:ext>
            </a:extLst>
          </p:cNvPr>
          <p:cNvSpPr>
            <a:spLocks noGrp="1"/>
          </p:cNvSpPr>
          <p:nvPr>
            <p:ph type="title"/>
          </p:nvPr>
        </p:nvSpPr>
        <p:spPr/>
        <p:txBody>
          <a:bodyPr/>
          <a:lstStyle/>
          <a:p>
            <a:r>
              <a:rPr lang="en-US" dirty="0"/>
              <a:t>Image Colorization Application</a:t>
            </a:r>
          </a:p>
        </p:txBody>
      </p:sp>
      <p:sp>
        <p:nvSpPr>
          <p:cNvPr id="3" name="Content Placeholder 2">
            <a:extLst>
              <a:ext uri="{FF2B5EF4-FFF2-40B4-BE49-F238E27FC236}">
                <a16:creationId xmlns:a16="http://schemas.microsoft.com/office/drawing/2014/main" id="{4A652BF9-B552-DE42-B01B-D4E0CF5ACC38}"/>
              </a:ext>
            </a:extLst>
          </p:cNvPr>
          <p:cNvSpPr>
            <a:spLocks noGrp="1"/>
          </p:cNvSpPr>
          <p:nvPr>
            <p:ph idx="1"/>
          </p:nvPr>
        </p:nvSpPr>
        <p:spPr/>
        <p:txBody>
          <a:bodyPr/>
          <a:lstStyle/>
          <a:p>
            <a:r>
              <a:rPr lang="en-US" dirty="0"/>
              <a:t>Medical Microscope</a:t>
            </a:r>
          </a:p>
          <a:p>
            <a:r>
              <a:rPr lang="en-US" dirty="0"/>
              <a:t>Medical Imagery </a:t>
            </a:r>
          </a:p>
          <a:p>
            <a:r>
              <a:rPr lang="en-US" dirty="0"/>
              <a:t>Denoising and recreating old Images</a:t>
            </a:r>
          </a:p>
          <a:p>
            <a:r>
              <a:rPr lang="en-US" dirty="0"/>
              <a:t>Night Vision Cameras</a:t>
            </a:r>
          </a:p>
          <a:p>
            <a:r>
              <a:rPr lang="en-US" dirty="0" err="1"/>
              <a:t>Survillance</a:t>
            </a:r>
            <a:endParaRPr lang="en-US" dirty="0"/>
          </a:p>
        </p:txBody>
      </p:sp>
    </p:spTree>
    <p:extLst>
      <p:ext uri="{BB962C8B-B14F-4D97-AF65-F5344CB8AC3E}">
        <p14:creationId xmlns:p14="http://schemas.microsoft.com/office/powerpoint/2010/main" val="454425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31142-AC2B-BF4D-A272-6796F09DE04B}"/>
              </a:ext>
            </a:extLst>
          </p:cNvPr>
          <p:cNvSpPr>
            <a:spLocks noGrp="1"/>
          </p:cNvSpPr>
          <p:nvPr>
            <p:ph type="title"/>
          </p:nvPr>
        </p:nvSpPr>
        <p:spPr/>
        <p:txBody>
          <a:bodyPr/>
          <a:lstStyle/>
          <a:p>
            <a:r>
              <a:rPr lang="en-US" dirty="0"/>
              <a:t>Autoencoders</a:t>
            </a:r>
          </a:p>
        </p:txBody>
      </p:sp>
      <p:pic>
        <p:nvPicPr>
          <p:cNvPr id="4" name="Picture 3">
            <a:extLst>
              <a:ext uri="{FF2B5EF4-FFF2-40B4-BE49-F238E27FC236}">
                <a16:creationId xmlns:a16="http://schemas.microsoft.com/office/drawing/2014/main" id="{024B08D4-DB63-964B-9FA3-A708CDF980F2}"/>
              </a:ext>
            </a:extLst>
          </p:cNvPr>
          <p:cNvPicPr>
            <a:picLocks noChangeAspect="1"/>
          </p:cNvPicPr>
          <p:nvPr/>
        </p:nvPicPr>
        <p:blipFill>
          <a:blip r:embed="rId2"/>
          <a:stretch>
            <a:fillRect/>
          </a:stretch>
        </p:blipFill>
        <p:spPr>
          <a:xfrm>
            <a:off x="2267111" y="4323056"/>
            <a:ext cx="6969816" cy="2534944"/>
          </a:xfrm>
          <a:prstGeom prst="rect">
            <a:avLst/>
          </a:prstGeom>
        </p:spPr>
      </p:pic>
      <p:pic>
        <p:nvPicPr>
          <p:cNvPr id="5" name="Picture 4">
            <a:extLst>
              <a:ext uri="{FF2B5EF4-FFF2-40B4-BE49-F238E27FC236}">
                <a16:creationId xmlns:a16="http://schemas.microsoft.com/office/drawing/2014/main" id="{E0E7A9C6-79CE-174F-9504-CCB2ACA8367D}"/>
              </a:ext>
            </a:extLst>
          </p:cNvPr>
          <p:cNvPicPr>
            <a:picLocks noChangeAspect="1"/>
          </p:cNvPicPr>
          <p:nvPr/>
        </p:nvPicPr>
        <p:blipFill>
          <a:blip r:embed="rId3"/>
          <a:stretch>
            <a:fillRect/>
          </a:stretch>
        </p:blipFill>
        <p:spPr>
          <a:xfrm>
            <a:off x="1103735" y="1306686"/>
            <a:ext cx="9114498" cy="3619699"/>
          </a:xfrm>
          <a:prstGeom prst="rect">
            <a:avLst/>
          </a:prstGeom>
        </p:spPr>
      </p:pic>
    </p:spTree>
    <p:extLst>
      <p:ext uri="{BB962C8B-B14F-4D97-AF65-F5344CB8AC3E}">
        <p14:creationId xmlns:p14="http://schemas.microsoft.com/office/powerpoint/2010/main" val="3997281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Triangle 32">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9CA96E-BC4A-4D93-AD8B-06F1A4C15488}"/>
              </a:ext>
            </a:extLst>
          </p:cNvPr>
          <p:cNvSpPr>
            <a:spLocks noGrp="1"/>
          </p:cNvSpPr>
          <p:nvPr>
            <p:ph type="title"/>
          </p:nvPr>
        </p:nvSpPr>
        <p:spPr>
          <a:xfrm>
            <a:off x="1123356" y="1188637"/>
            <a:ext cx="9984615" cy="1597228"/>
          </a:xfrm>
        </p:spPr>
        <p:txBody>
          <a:bodyPr>
            <a:normAutofit/>
          </a:bodyPr>
          <a:lstStyle/>
          <a:p>
            <a:r>
              <a:rPr lang="en-US" sz="6000"/>
              <a:t>Autoencoders</a:t>
            </a:r>
            <a:endParaRPr lang="en-IN" sz="6000"/>
          </a:p>
        </p:txBody>
      </p:sp>
      <p:pic>
        <p:nvPicPr>
          <p:cNvPr id="10" name="Picture 2">
            <a:extLst>
              <a:ext uri="{FF2B5EF4-FFF2-40B4-BE49-F238E27FC236}">
                <a16:creationId xmlns:a16="http://schemas.microsoft.com/office/drawing/2014/main" id="{0C1BCDEC-BAB6-41A0-8A98-3FDBC1C223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804" r="14681" b="-4"/>
          <a:stretch/>
        </p:blipFill>
        <p:spPr bwMode="auto">
          <a:xfrm>
            <a:off x="1123357" y="3018327"/>
            <a:ext cx="3533985" cy="272819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9C0C05B-DBFD-4922-8A25-D9B98C411620}"/>
              </a:ext>
            </a:extLst>
          </p:cNvPr>
          <p:cNvSpPr>
            <a:spLocks noGrp="1"/>
          </p:cNvSpPr>
          <p:nvPr>
            <p:ph idx="1"/>
          </p:nvPr>
        </p:nvSpPr>
        <p:spPr>
          <a:xfrm>
            <a:off x="5299116" y="2466811"/>
            <a:ext cx="5964015" cy="3210649"/>
          </a:xfrm>
        </p:spPr>
        <p:txBody>
          <a:bodyPr anchor="t">
            <a:normAutofit/>
          </a:bodyPr>
          <a:lstStyle/>
          <a:p>
            <a:pPr marL="0" indent="0">
              <a:buNone/>
            </a:pPr>
            <a:r>
              <a:rPr lang="en-US" sz="1700" dirty="0"/>
              <a:t>Autoencoders are a specific type of feedforward neural networks where the input is the same as the output. </a:t>
            </a:r>
          </a:p>
          <a:p>
            <a:pPr marL="0" indent="0">
              <a:buNone/>
            </a:pPr>
            <a:r>
              <a:rPr lang="en-US" sz="1700" dirty="0"/>
              <a:t>An autoencoder neural network is an Unsupervised Machine learning algorithm that applies backpropagation, setting the target values to be equal to the inputs.</a:t>
            </a:r>
          </a:p>
          <a:p>
            <a:pPr marL="0" indent="0">
              <a:buNone/>
            </a:pPr>
            <a:r>
              <a:rPr lang="en-US" sz="1700" dirty="0"/>
              <a:t>They compress the input into a lower-dimensional code(Encoding) and then reconstruct the output from this representation (Decoding).</a:t>
            </a:r>
          </a:p>
          <a:p>
            <a:pPr marL="0" indent="0">
              <a:buNone/>
            </a:pPr>
            <a:r>
              <a:rPr lang="en-US" sz="1700" dirty="0"/>
              <a:t>T</a:t>
            </a:r>
            <a:r>
              <a:rPr lang="en-US" sz="1700" b="0" i="0" dirty="0">
                <a:effectLst/>
                <a:latin typeface="charter"/>
              </a:rPr>
              <a:t>o build an autoencoder we need 3 things: an encoding method, decoding method, and a loss function to compare the output with the target</a:t>
            </a:r>
            <a:endParaRPr lang="en-IN" sz="1700" dirty="0"/>
          </a:p>
        </p:txBody>
      </p:sp>
    </p:spTree>
    <p:extLst>
      <p:ext uri="{BB962C8B-B14F-4D97-AF65-F5344CB8AC3E}">
        <p14:creationId xmlns:p14="http://schemas.microsoft.com/office/powerpoint/2010/main" val="3018888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8835082-7DD1-42F4-BE4E-9E26760E33E9}"/>
              </a:ext>
            </a:extLst>
          </p:cNvPr>
          <p:cNvSpPr txBox="1"/>
          <p:nvPr/>
        </p:nvSpPr>
        <p:spPr>
          <a:xfrm>
            <a:off x="1285240" y="1050595"/>
            <a:ext cx="8074815" cy="161848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7200" kern="1200">
                <a:solidFill>
                  <a:schemeClr val="tx1"/>
                </a:solidFill>
                <a:latin typeface="+mj-lt"/>
                <a:ea typeface="+mj-ea"/>
                <a:cs typeface="+mj-cs"/>
              </a:rPr>
              <a:t>Autoencoders</a:t>
            </a:r>
          </a:p>
        </p:txBody>
      </p:sp>
      <p:sp>
        <p:nvSpPr>
          <p:cNvPr id="3" name="Content Placeholder 2">
            <a:extLst>
              <a:ext uri="{FF2B5EF4-FFF2-40B4-BE49-F238E27FC236}">
                <a16:creationId xmlns:a16="http://schemas.microsoft.com/office/drawing/2014/main" id="{0500381D-B70C-4C2B-9576-C3D10DCFEFF6}"/>
              </a:ext>
            </a:extLst>
          </p:cNvPr>
          <p:cNvSpPr>
            <a:spLocks noGrp="1"/>
          </p:cNvSpPr>
          <p:nvPr>
            <p:ph idx="1"/>
          </p:nvPr>
        </p:nvSpPr>
        <p:spPr>
          <a:xfrm>
            <a:off x="1012874" y="2419643"/>
            <a:ext cx="8347181" cy="3350221"/>
          </a:xfrm>
        </p:spPr>
        <p:txBody>
          <a:bodyPr vert="horz" lIns="91440" tIns="45720" rIns="91440" bIns="45720" rtlCol="0" anchor="t">
            <a:normAutofit/>
          </a:bodyPr>
          <a:lstStyle/>
          <a:p>
            <a:pPr marL="0"/>
            <a:endParaRPr lang="en-US" sz="1100" b="1" dirty="0"/>
          </a:p>
          <a:p>
            <a:pPr marL="0" indent="0" algn="just">
              <a:buNone/>
            </a:pPr>
            <a:r>
              <a:rPr lang="en-US" sz="1400" dirty="0"/>
              <a:t>Encoder-Decoder as a very general framework/architecture design. In this design, We have some function that maps an input space to a different/latent space (the “encoder”). The decoder is simply the complementary function that creates a map from the (encoder’s) latent space to another target space (what is it we want to decode from the latent space). </a:t>
            </a:r>
          </a:p>
          <a:p>
            <a:pPr marL="0" indent="0" algn="just">
              <a:buNone/>
            </a:pPr>
            <a:endParaRPr lang="en-US" sz="1400" dirty="0"/>
          </a:p>
          <a:p>
            <a:pPr marL="0" indent="0" algn="just">
              <a:buNone/>
            </a:pPr>
            <a:r>
              <a:rPr lang="en-US" sz="1400" dirty="0"/>
              <a:t>However, </a:t>
            </a:r>
            <a:r>
              <a:rPr lang="en-US" sz="1400" b="1" dirty="0"/>
              <a:t>an autoencoder is a special case of an encoder-decoder architecture .</a:t>
            </a:r>
          </a:p>
          <a:p>
            <a:pPr marL="0" indent="0" algn="just">
              <a:buNone/>
            </a:pPr>
            <a:r>
              <a:rPr lang="en-US" sz="1400" dirty="0"/>
              <a:t>	In this, the target is the same as the input  : X = </a:t>
            </a:r>
            <a:r>
              <a:rPr lang="en-US" sz="1400" dirty="0" err="1"/>
              <a:t>model.predict</a:t>
            </a:r>
            <a:r>
              <a:rPr lang="en-US" sz="1400" dirty="0"/>
              <a:t>(X)</a:t>
            </a:r>
          </a:p>
          <a:p>
            <a:pPr marL="0" indent="0" algn="just">
              <a:buNone/>
            </a:pPr>
            <a:endParaRPr lang="en-US" sz="1400" dirty="0"/>
          </a:p>
          <a:p>
            <a:pPr marL="0" indent="0" algn="just">
              <a:buNone/>
            </a:pPr>
            <a:r>
              <a:rPr lang="en-US" sz="1400" dirty="0"/>
              <a:t>It is not predicting the future but simply reconstructing the present given a state/memory . Autoencoder is doing auto-association, which means that the model learns how to “recall” an input .</a:t>
            </a:r>
          </a:p>
          <a:p>
            <a:pPr marL="0" indent="0" algn="just">
              <a:buNone/>
            </a:pPr>
            <a:r>
              <a:rPr lang="en-US" sz="1400" dirty="0"/>
              <a:t>    </a:t>
            </a:r>
          </a:p>
          <a:p>
            <a:endParaRPr lang="en-US" sz="1100" dirty="0"/>
          </a:p>
          <a:p>
            <a:endParaRPr lang="en-US" sz="1100" dirty="0"/>
          </a:p>
          <a:p>
            <a:pPr marL="0"/>
            <a:endParaRPr lang="en-US" sz="1100" dirty="0"/>
          </a:p>
        </p:txBody>
      </p:sp>
    </p:spTree>
    <p:extLst>
      <p:ext uri="{BB962C8B-B14F-4D97-AF65-F5344CB8AC3E}">
        <p14:creationId xmlns:p14="http://schemas.microsoft.com/office/powerpoint/2010/main" val="2765841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7CEAA-5AE3-D845-BF77-D6268E67DA51}"/>
              </a:ext>
            </a:extLst>
          </p:cNvPr>
          <p:cNvSpPr>
            <a:spLocks noGrp="1"/>
          </p:cNvSpPr>
          <p:nvPr>
            <p:ph type="title"/>
          </p:nvPr>
        </p:nvSpPr>
        <p:spPr>
          <a:xfrm>
            <a:off x="838200" y="365126"/>
            <a:ext cx="10515600" cy="745700"/>
          </a:xfrm>
        </p:spPr>
        <p:txBody>
          <a:bodyPr/>
          <a:lstStyle/>
          <a:p>
            <a:r>
              <a:rPr lang="en-US" dirty="0" err="1"/>
              <a:t>Autoencodes</a:t>
            </a:r>
            <a:r>
              <a:rPr lang="en-US" dirty="0"/>
              <a:t> Arch’</a:t>
            </a:r>
          </a:p>
        </p:txBody>
      </p:sp>
      <p:pic>
        <p:nvPicPr>
          <p:cNvPr id="4" name="Picture 3">
            <a:extLst>
              <a:ext uri="{FF2B5EF4-FFF2-40B4-BE49-F238E27FC236}">
                <a16:creationId xmlns:a16="http://schemas.microsoft.com/office/drawing/2014/main" id="{71F2744F-7AEA-CC4C-A264-66E913620A4E}"/>
              </a:ext>
            </a:extLst>
          </p:cNvPr>
          <p:cNvPicPr>
            <a:picLocks noChangeAspect="1"/>
          </p:cNvPicPr>
          <p:nvPr/>
        </p:nvPicPr>
        <p:blipFill>
          <a:blip r:embed="rId2"/>
          <a:stretch>
            <a:fillRect/>
          </a:stretch>
        </p:blipFill>
        <p:spPr>
          <a:xfrm>
            <a:off x="0" y="1110825"/>
            <a:ext cx="6628259" cy="2736346"/>
          </a:xfrm>
          <a:prstGeom prst="rect">
            <a:avLst/>
          </a:prstGeom>
        </p:spPr>
      </p:pic>
      <p:pic>
        <p:nvPicPr>
          <p:cNvPr id="5" name="Picture 4">
            <a:extLst>
              <a:ext uri="{FF2B5EF4-FFF2-40B4-BE49-F238E27FC236}">
                <a16:creationId xmlns:a16="http://schemas.microsoft.com/office/drawing/2014/main" id="{D3407813-ECD3-7A4F-B022-3C4AFA6B7066}"/>
              </a:ext>
            </a:extLst>
          </p:cNvPr>
          <p:cNvPicPr>
            <a:picLocks noChangeAspect="1"/>
          </p:cNvPicPr>
          <p:nvPr/>
        </p:nvPicPr>
        <p:blipFill>
          <a:blip r:embed="rId3"/>
          <a:stretch>
            <a:fillRect/>
          </a:stretch>
        </p:blipFill>
        <p:spPr>
          <a:xfrm>
            <a:off x="1" y="4041802"/>
            <a:ext cx="6623824" cy="2600241"/>
          </a:xfrm>
          <a:prstGeom prst="rect">
            <a:avLst/>
          </a:prstGeom>
        </p:spPr>
      </p:pic>
      <p:pic>
        <p:nvPicPr>
          <p:cNvPr id="6" name="Picture 5">
            <a:extLst>
              <a:ext uri="{FF2B5EF4-FFF2-40B4-BE49-F238E27FC236}">
                <a16:creationId xmlns:a16="http://schemas.microsoft.com/office/drawing/2014/main" id="{88EF0D06-DCFE-304D-BD6E-C94DFF23576B}"/>
              </a:ext>
            </a:extLst>
          </p:cNvPr>
          <p:cNvPicPr>
            <a:picLocks noChangeAspect="1"/>
          </p:cNvPicPr>
          <p:nvPr/>
        </p:nvPicPr>
        <p:blipFill>
          <a:blip r:embed="rId4"/>
          <a:stretch>
            <a:fillRect/>
          </a:stretch>
        </p:blipFill>
        <p:spPr>
          <a:xfrm>
            <a:off x="6445406" y="2820951"/>
            <a:ext cx="5568175" cy="2344279"/>
          </a:xfrm>
          <a:prstGeom prst="rect">
            <a:avLst/>
          </a:prstGeom>
        </p:spPr>
      </p:pic>
    </p:spTree>
    <p:extLst>
      <p:ext uri="{BB962C8B-B14F-4D97-AF65-F5344CB8AC3E}">
        <p14:creationId xmlns:p14="http://schemas.microsoft.com/office/powerpoint/2010/main" val="879871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2083B-3631-A649-95F3-768123795A1C}"/>
              </a:ext>
            </a:extLst>
          </p:cNvPr>
          <p:cNvSpPr>
            <a:spLocks noGrp="1"/>
          </p:cNvSpPr>
          <p:nvPr>
            <p:ph type="title"/>
          </p:nvPr>
        </p:nvSpPr>
        <p:spPr/>
        <p:txBody>
          <a:bodyPr/>
          <a:lstStyle/>
          <a:p>
            <a:r>
              <a:rPr lang="en-US" dirty="0"/>
              <a:t>Features</a:t>
            </a:r>
          </a:p>
        </p:txBody>
      </p:sp>
      <p:pic>
        <p:nvPicPr>
          <p:cNvPr id="4" name="Picture 3">
            <a:extLst>
              <a:ext uri="{FF2B5EF4-FFF2-40B4-BE49-F238E27FC236}">
                <a16:creationId xmlns:a16="http://schemas.microsoft.com/office/drawing/2014/main" id="{DE6896B7-1C0F-6F41-A836-658B8FB7B7AF}"/>
              </a:ext>
            </a:extLst>
          </p:cNvPr>
          <p:cNvPicPr>
            <a:picLocks noChangeAspect="1"/>
          </p:cNvPicPr>
          <p:nvPr/>
        </p:nvPicPr>
        <p:blipFill>
          <a:blip r:embed="rId2"/>
          <a:stretch>
            <a:fillRect/>
          </a:stretch>
        </p:blipFill>
        <p:spPr>
          <a:xfrm>
            <a:off x="0" y="1299600"/>
            <a:ext cx="12192000" cy="5558400"/>
          </a:xfrm>
          <a:prstGeom prst="rect">
            <a:avLst/>
          </a:prstGeom>
        </p:spPr>
      </p:pic>
    </p:spTree>
    <p:extLst>
      <p:ext uri="{BB962C8B-B14F-4D97-AF65-F5344CB8AC3E}">
        <p14:creationId xmlns:p14="http://schemas.microsoft.com/office/powerpoint/2010/main" val="37019458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8627</TotalTime>
  <Words>1102</Words>
  <Application>Microsoft Macintosh PowerPoint</Application>
  <PresentationFormat>Widescreen</PresentationFormat>
  <Paragraphs>70</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Calibri Light</vt:lpstr>
      <vt:lpstr>charter</vt:lpstr>
      <vt:lpstr>Times New Roman</vt:lpstr>
      <vt:lpstr>Office Theme</vt:lpstr>
      <vt:lpstr>Image Coloring using Autoencoders</vt:lpstr>
      <vt:lpstr>Agenda</vt:lpstr>
      <vt:lpstr>Image Colorization</vt:lpstr>
      <vt:lpstr>Image Colorization Application</vt:lpstr>
      <vt:lpstr>Autoencoders</vt:lpstr>
      <vt:lpstr>Autoencoders</vt:lpstr>
      <vt:lpstr>PowerPoint Presentation</vt:lpstr>
      <vt:lpstr>Autoencodes Arch’</vt:lpstr>
      <vt:lpstr>Features</vt:lpstr>
      <vt:lpstr>PowerPoint Presentation</vt:lpstr>
      <vt:lpstr>The Data Set Overview </vt:lpstr>
      <vt:lpstr>Transfer Learning</vt:lpstr>
      <vt:lpstr>Transfer Learning (Cont’)</vt:lpstr>
      <vt:lpstr>Transfer Learning (Cont’)</vt:lpstr>
      <vt:lpstr>Backbone</vt:lpstr>
      <vt:lpstr>Autoencoders with Backbone</vt:lpstr>
      <vt:lpstr>Autoencoders with VGG16</vt:lpstr>
      <vt:lpstr>VGG-16 Model Backbone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Coloring using Transfer Learning</dc:title>
  <dc:creator>Sangeeta Chugh</dc:creator>
  <cp:lastModifiedBy>Nihit Saxena</cp:lastModifiedBy>
  <cp:revision>16</cp:revision>
  <dcterms:created xsi:type="dcterms:W3CDTF">2021-08-16T01:12:55Z</dcterms:created>
  <dcterms:modified xsi:type="dcterms:W3CDTF">2021-08-28T21:21:09Z</dcterms:modified>
</cp:coreProperties>
</file>